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5" r:id="rId1"/>
  </p:sldMasterIdLst>
  <p:sldIdLst>
    <p:sldId id="256" r:id="rId2"/>
    <p:sldId id="305" r:id="rId3"/>
    <p:sldId id="257" r:id="rId4"/>
    <p:sldId id="266" r:id="rId5"/>
    <p:sldId id="268" r:id="rId6"/>
    <p:sldId id="267" r:id="rId7"/>
    <p:sldId id="269" r:id="rId8"/>
    <p:sldId id="258" r:id="rId9"/>
    <p:sldId id="270" r:id="rId10"/>
    <p:sldId id="260" r:id="rId11"/>
    <p:sldId id="306" r:id="rId12"/>
    <p:sldId id="271" r:id="rId13"/>
    <p:sldId id="272" r:id="rId14"/>
    <p:sldId id="274" r:id="rId15"/>
    <p:sldId id="261" r:id="rId16"/>
    <p:sldId id="262" r:id="rId17"/>
    <p:sldId id="286" r:id="rId18"/>
    <p:sldId id="273" r:id="rId19"/>
    <p:sldId id="278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710" y="-10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1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google.co.kr/url?sa=i&amp;amp;rct=j&amp;amp;q=&amp;amp;esrc=s&amp;amp;source=images&amp;amp;cd=&amp;amp;cad=rja&amp;amp;uact=8&amp;amp;ved=2ahUKEwjKkP7woqPcAhXBF4gKHWmQB80QjRx6BAgBEAU&amp;amp;url=http://techm.kr/bbs/board.php?bo_table=article&amp;amp;wr_id=4051&amp;amp;psig=AOvVaw033ETPAg-oJzrMxd1kR0ON&amp;amp;ust=1531818530372931" TargetMode="External" /><Relationship Id="rId3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iWjIOCvqPcAhWIdt4KHaXYCV8QjRx6BAgBEAU&amp;url=http://artificialnetworkforstarters.readthedocs.io/en/latest/_post/rest1.html&amp;psig=AOvVaw0NwWA-vgfmwby8LY9D3iQz&amp;ust=1531825384532721" TargetMode="External" /><Relationship Id="rId3" Type="http://schemas.openxmlformats.org/officeDocument/2006/relationships/image" Target="../media/image1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ytpark69/221503320098" TargetMode="External" /><Relationship Id="rId3" Type="http://schemas.openxmlformats.org/officeDocument/2006/relationships/image" Target="../media/image1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cad=rja&amp;uact=8&amp;ved=2ahUKEwjF__aUqKbcAhWOAYgKHQLSBk0QjRx6BAgBEAU&amp;url=http://www.ilbe.com/7694132731&amp;psig=AOvVaw02NCGbztJB-fHQBNpCISe1&amp;ust=1531923010612025" TargetMode="External" /><Relationship Id="rId3" Type="http://schemas.openxmlformats.org/officeDocument/2006/relationships/image" Target="../media/image1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j6hJr3pqPcAhXaMN4KHdYNDr4QjRx6BAgBEAU&amp;url=http://www.yoonsupchoi.com/2016/03/10/ai_human_md/&amp;psig=AOvVaw033ETPAg-oJzrMxd1kR0ON&amp;ust=1531818530372931" TargetMode="External" /><Relationship Id="rId3" Type="http://schemas.openxmlformats.org/officeDocument/2006/relationships/image" Target="../media/image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\\www.google.co.kr\imgres?imgurl=http:\\mblogthumb4.phinf.naver.net\20160323_279\igsesocialservice_1458744454059zbnz8_JPEG\c1a98f4aabc94a61a2feb99f53a60d1c_IsY7npwqh4D9sK.jpg?type=w800&amp;imgrefurl=http:\\m.blog.naver.com\igsesocialservice\220663634699&amp;docid=pBWIxdqPRoKx3M&amp;tbnid=Ry_1uudkYiY21M:&amp;vet=10ahUKEwjNhp-ZvqPcAhWU-mEKHbi3BnIQMwg_KAYwBg..i&amp;w=429&amp;h=281&amp;bih=688&amp;biw=1371&amp;q=%EC%95%BD%20%EC%9D%B8%EA%B3%B5%EC%A7%80%EB%8A%A5%20%EA%B0%95%20%EC%9D%B8%EA%B3%B5%EC%A7%80%EB%8A%A5&amp;ved=0ahUKEwjNhp-ZvqPcAhWU-mEKHbi3BnIQMwg_KAYwBg&amp;iact=mrc&amp;uact=8" TargetMode="External" /><Relationship Id="rId3" Type="http://schemas.openxmlformats.org/officeDocument/2006/relationships/hyperlink" Target="https://www.google.co.kr/url?sa=i&amp;rct=j&amp;q=&amp;esrc=s&amp;source=images&amp;cd=&amp;cad=rja&amp;uact=8&amp;ved=2ahUKEwiRpdX8vqPcAhUKMd4KHXJBBe8QjRx6BAgBEAU&amp;url=http://m.blog.naver.com/igsesocialservice/220663634699&amp;psig=AOvVaw0QF6ek0wY7pbMTFWVnP8e8&amp;ust=1531825873017803" TargetMode="External" /><Relationship Id="rId4" Type="http://schemas.openxmlformats.org/officeDocument/2006/relationships/image" Target="../media/image16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artificialnetworkforstarters.readthedocs.io/en/latest/_images/rest_fig2.png" TargetMode="External" /><Relationship Id="rId3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j6hJr3pqPcAhXaMN4KHdYNDr4QjRx6BAgBEAU&amp;url=http://www.yoonsupchoi.com/2016/03/10/ai_human_md/&amp;psig=AOvVaw033ETPAg-oJzrMxd1kR0ON&amp;ust=1531818530372931" TargetMode="External"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imzKr3oqbcAhXOF4gKHa1wDRwQjRx6BAgBEAU&amp;url=https://fr.wikipedia.org/wiki/ENIAC&amp;psig=AOvVaw2GG4Imz7O6sSkSN6MedG7g&amp;ust=1531921590332875" TargetMode="External" /><Relationship Id="rId3" Type="http://schemas.openxmlformats.org/officeDocument/2006/relationships/image" Target="../media/image4.jpeg"  /><Relationship Id="rId4" Type="http://schemas.openxmlformats.org/officeDocument/2006/relationships/hyperlink" Target="https://www.google.co.kr/url?sa=i&amp;rct=j&amp;q=&amp;esrc=s&amp;source=images&amp;cd=&amp;cad=rja&amp;uact=8&amp;ved=2ahUKEwjYmfKUo6bcAhVZMt4KHTCCDgQQjRx6BAgBEAU&amp;url=http://www.gamemeca.com/mv.php?gid=124422&amp;psig=AOvVaw2GG4Imz7O6sSkSN6MedG7g&amp;ust=1531921590332875" TargetMode="External" /><Relationship Id="rId5" Type="http://schemas.openxmlformats.org/officeDocument/2006/relationships/image" Target="../media/image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jC-Ki00KPcAhXFxrwKHXBfB2oQjRx6BAgBEAU&amp;url=http://m.yeongnam.com/jsp/view.jsp?nkey=20140610.010140745070001&amp;psig=AOvVaw0opKpJFyI0wWEX2jb0zNpv&amp;ust=1531830664652957" TargetMode="External" /><Relationship Id="rId3" Type="http://schemas.openxmlformats.org/officeDocument/2006/relationships/image" Target="../media/image7.jpeg"  /><Relationship Id="rId4" Type="http://schemas.openxmlformats.org/officeDocument/2006/relationships/hyperlink" Target="https://www.google.co.kr/url?sa=i&amp;rct=j&amp;q=&amp;esrc=s&amp;source=images&amp;cd=&amp;ved=2ahUKEwiypqiI06PcAhWJw7wKHYp7DXQQjRx6BAgBEAU&amp;url=http://gspress.cauon.net/news/articleView.html?idxno=21467&amp;psig=AOvVaw02t94RVHxohGU-fmNIXTg9&amp;ust=1531831451496865" TargetMode="External" /><Relationship Id="rId5" Type="http://schemas.openxmlformats.org/officeDocument/2006/relationships/image" Target="../media/image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iL1OqPuKPcAhUIUd4KHVQvCS4QjRx6BAgBEAU&amp;url=http://news.chosun.com/site/data/html_dir/2016/03/08/2016030801093.html&amp;psig=AOvVaw26AyUfYB4SkCsZV7u58gQV&amp;ust=1531824237350226" TargetMode="External" /><Relationship Id="rId3" Type="http://schemas.openxmlformats.org/officeDocument/2006/relationships/image" Target="../media/image1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google.co.kr/url?sa=i&amp;rct=j&amp;q=&amp;esrc=s&amp;source=images&amp;cd=&amp;ved=2ahUKEwj6hJr3pqPcAhXaMN4KHdYNDr4QjRx6BAgBEAU&amp;url=http://www.yoonsupchoi.com/2016/03/10/ai_human_md/&amp;psig=AOvVaw033ETPAg-oJzrMxd1kR0ON&amp;ust=1531818530372931" TargetMode="External" /><Relationship Id="rId3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인공지능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196751"/>
            <a:ext cx="9144000" cy="564063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3568" y="116632"/>
            <a:ext cx="7851648" cy="1008112"/>
          </a:xfrm>
        </p:spPr>
        <p:txBody>
          <a:bodyPr/>
          <a:lstStyle/>
          <a:p>
            <a:pPr algn="ctr">
              <a:defRPr/>
            </a:pPr>
            <a:r>
              <a:rPr lang="ko-KR" altLang="en-US"/>
              <a:t>인공지능 개론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204864"/>
            <a:ext cx="7620000" cy="27813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99592" y="83671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인공지능 학자들 중에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갈래로 연구하는 분야가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아래와 같이 </a:t>
            </a:r>
            <a:r>
              <a:rPr lang="ko-KR" altLang="en-US" dirty="0" err="1" smtClean="0"/>
              <a:t>강인공지능과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약인공지능입니다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강 인공지능의 경우 프로그램의 지식 습득 능력이 자발적이며 보다 인간과 밀접하게 </a:t>
            </a:r>
            <a:r>
              <a:rPr lang="en-US" altLang="ko-KR" dirty="0" smtClean="0"/>
              <a:t>Communication </a:t>
            </a:r>
            <a:r>
              <a:rPr lang="ko-KR" altLang="en-US" dirty="0" smtClean="0"/>
              <a:t>되는 존재로 발전되는 모습입니다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피엔스 - 유발 하라리(1/4)">
            <a:hlinkClick r:id="rId2" tooltip="사피엔스 - 유발 하라리(1/4) 블로그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3595873" cy="479626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72000" y="1340768"/>
            <a:ext cx="4248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유발 </a:t>
            </a:r>
            <a:r>
              <a:rPr lang="ko-KR" altLang="en-US" dirty="0" err="1" smtClean="0"/>
              <a:t>하라리는</a:t>
            </a:r>
            <a:r>
              <a:rPr lang="ko-KR" altLang="en-US" dirty="0" smtClean="0"/>
              <a:t> 사이보그가  미래 인류의 빈자리들을 대체하는 신 인류의 형태로 등장 할 것을 예언 하였습니다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이는 </a:t>
            </a:r>
            <a:r>
              <a:rPr lang="ko-KR" altLang="en-US" dirty="0" err="1" smtClean="0"/>
              <a:t>터미네이터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어벤저스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매트릭스등</a:t>
            </a:r>
            <a:r>
              <a:rPr lang="ko-KR" altLang="en-US" dirty="0" smtClean="0"/>
              <a:t> 영화에서 작가들의 상상력으로 예견된바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스티븐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호킹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빌 </a:t>
            </a:r>
            <a:r>
              <a:rPr lang="ko-KR" altLang="en-US" dirty="0" err="1" smtClean="0"/>
              <a:t>게이츠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일론 </a:t>
            </a:r>
            <a:r>
              <a:rPr lang="ko-KR" altLang="en-US" dirty="0" err="1" smtClean="0"/>
              <a:t>머스크등도</a:t>
            </a:r>
            <a:r>
              <a:rPr lang="ko-KR" altLang="en-US" dirty="0" smtClean="0"/>
              <a:t> 미래의 </a:t>
            </a:r>
            <a:r>
              <a:rPr lang="ko-KR" altLang="en-US" dirty="0" err="1" smtClean="0"/>
              <a:t>강인공지능을</a:t>
            </a:r>
            <a:r>
              <a:rPr lang="ko-KR" altLang="en-US" dirty="0" smtClean="0"/>
              <a:t> 넘어 </a:t>
            </a:r>
            <a:r>
              <a:rPr lang="ko-KR" altLang="en-US" dirty="0" err="1" smtClean="0"/>
              <a:t>초인공지능의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출연등에</a:t>
            </a:r>
            <a:r>
              <a:rPr lang="ko-KR" altLang="en-US" dirty="0" smtClean="0"/>
              <a:t> 대하여 인류의 멸망을 언급하였습니다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정말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지능적인 기계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인류를 대체할까요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강인공지능 자비스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908720"/>
            <a:ext cx="5629275" cy="38385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75656" y="494116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아이언맨의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자비스는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강인공지능일까요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약인공지능일까요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mothershiptoys.com/image/cache/data/Hot%20Toys/MMS296a-600x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4418856" cy="4418856"/>
          </a:xfrm>
          <a:prstGeom prst="rect">
            <a:avLst/>
          </a:prstGeom>
          <a:noFill/>
        </p:spPr>
      </p:pic>
      <p:pic>
        <p:nvPicPr>
          <p:cNvPr id="41988" name="Picture 4" descr="비전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124744"/>
            <a:ext cx="2044788" cy="298460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716016" y="4365104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어벤져스의</a:t>
            </a:r>
            <a:r>
              <a:rPr lang="ko-KR" altLang="en-US" dirty="0" smtClean="0"/>
              <a:t> 비전은 </a:t>
            </a:r>
            <a:r>
              <a:rPr lang="ko-KR" altLang="en-US" dirty="0" err="1" smtClean="0"/>
              <a:t>초인공지능이다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궁극적으로 실존하며 스스로 인간의 능력을 넘어서는 능력을 지닌 인공의 지적 생명체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인공지능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5628" t="13131" r="8081" b="17460"/>
          <a:stretch>
            <a:fillRect/>
          </a:stretch>
        </p:blipFill>
        <p:spPr bwMode="auto">
          <a:xfrm>
            <a:off x="1403648" y="1916832"/>
            <a:ext cx="6624736" cy="266429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27584" y="4653136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우리는 </a:t>
            </a:r>
            <a:r>
              <a:rPr lang="ko-KR" altLang="en-US" dirty="0" err="1" smtClean="0"/>
              <a:t>약인공지능을</a:t>
            </a:r>
            <a:r>
              <a:rPr lang="ko-KR" altLang="en-US" dirty="0" smtClean="0"/>
              <a:t> 다룰 것이며 자발적이지는 않지만 늘어나는 데이터에 따라 보다 정확하게 문제를 해결해가는 인공지능에 대한 이야기를 시작할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AutoShape 3" descr="약 인공지능 강 인공지능에 대한 이미지 검색결과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5" name="AutoShape 5" descr="약 인공지능 강 인공지능에 대한 이미지 검색결과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7" name="Picture 7" descr="약 인공지능 강 인공지능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268760"/>
            <a:ext cx="7255639" cy="475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lternate tex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492896"/>
            <a:ext cx="7956898" cy="33138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99592" y="1052736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분야는 인공지능의 한 작은 지류이며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년대 들어와서 컴퓨터공학자들에게 가장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분야가 되었다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2348880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그렇다면 </a:t>
            </a:r>
            <a:r>
              <a:rPr lang="ko-KR" altLang="en-US" sz="3600" dirty="0" err="1" smtClean="0"/>
              <a:t>딥러닝을</a:t>
            </a:r>
            <a:r>
              <a:rPr lang="ko-KR" altLang="en-US" sz="3600" dirty="0" smtClean="0"/>
              <a:t> 알아볼까요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실제로는 …&#10;입력값으로 부터 결과 값을 내는&#10;함수를 만들어 내는 것&#10;하드코딩 인공지능(?)&#10;곱셈 인공지능(?)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920880" cy="446946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3568" y="11247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단순한 지능을 표현하면 아래와 같습니다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이런 함수는 어떻게 만들 수 있을까?&#10;input =&#10;비트맵 이미지를 입력 받아 무엇인지 출력하는 함수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863548" cy="4437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ko-KR" altLang="en-US" dirty="0" smtClean="0"/>
              <a:t>강사소개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69580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김석주</a:t>
            </a:r>
            <a:endParaRPr lang="en-US" altLang="ko-KR" dirty="0" smtClean="0"/>
          </a:p>
          <a:p>
            <a:r>
              <a:rPr lang="ko-KR" altLang="en-US" dirty="0" smtClean="0"/>
              <a:t>현 </a:t>
            </a:r>
            <a:r>
              <a:rPr lang="ko-KR" altLang="en-US" dirty="0" err="1" smtClean="0"/>
              <a:t>이노시스</a:t>
            </a:r>
            <a:r>
              <a:rPr lang="ko-KR" altLang="en-US" dirty="0" smtClean="0"/>
              <a:t> 대표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화가로봇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서울 </a:t>
            </a:r>
            <a:r>
              <a:rPr lang="ko-KR" altLang="en-US" dirty="0" err="1" smtClean="0"/>
              <a:t>사이언스</a:t>
            </a:r>
            <a:r>
              <a:rPr lang="ko-KR" altLang="en-US" dirty="0" smtClean="0"/>
              <a:t> 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현대자동차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도장 공장 하부 페인트 도포 검사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엔진공장 완성 조립검사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도장공장 안착 검사 비전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도장공장 차종 옵션 감지 비전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 외 </a:t>
            </a:r>
            <a:r>
              <a:rPr lang="ko-KR" altLang="en-US" dirty="0" err="1" smtClean="0"/>
              <a:t>쌍용자동차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기아자동차 외 </a:t>
            </a:r>
            <a:r>
              <a:rPr lang="ko-KR" altLang="en-US" dirty="0" err="1" smtClean="0"/>
              <a:t>마힌드라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해외 현대기아공장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포스코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제강공장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한글라스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한국세큐리트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유리 열선 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휠 모델 인식 장치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희성그룹 표면 검사 등등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경성대 컴퓨터공학과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졸업</a:t>
            </a:r>
            <a:endParaRPr lang="en-US" altLang="ko-KR" dirty="0" smtClean="0"/>
          </a:p>
          <a:p>
            <a:r>
              <a:rPr lang="en-US" altLang="ko-KR" dirty="0" smtClean="0"/>
              <a:t>University of </a:t>
            </a:r>
            <a:r>
              <a:rPr lang="en-US" altLang="ko-KR" dirty="0" err="1" smtClean="0"/>
              <a:t>Wollonong</a:t>
            </a:r>
            <a:r>
              <a:rPr lang="en-US" altLang="ko-KR" dirty="0" smtClean="0"/>
              <a:t> Computer Science </a:t>
            </a:r>
          </a:p>
          <a:p>
            <a:pPr lvl="1"/>
            <a:r>
              <a:rPr lang="en-US" altLang="ko-KR" dirty="0" smtClean="0"/>
              <a:t>Intelligent Robotics </a:t>
            </a:r>
            <a:r>
              <a:rPr lang="ko-KR" altLang="en-US" dirty="0" smtClean="0"/>
              <a:t>관련  </a:t>
            </a:r>
            <a:r>
              <a:rPr lang="en-US" altLang="ko-KR" dirty="0" err="1" smtClean="0"/>
              <a:t>Honours</a:t>
            </a:r>
            <a:r>
              <a:rPr lang="en-US" altLang="ko-KR" dirty="0" smtClean="0"/>
              <a:t> Master </a:t>
            </a:r>
            <a:r>
              <a:rPr lang="ko-KR" altLang="en-US" dirty="0" smtClean="0"/>
              <a:t>수료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 Based Reasoning </a:t>
            </a:r>
            <a:r>
              <a:rPr lang="ko-KR" altLang="en-US" dirty="0" smtClean="0"/>
              <a:t>과   </a:t>
            </a:r>
            <a:r>
              <a:rPr lang="en-US" altLang="ko-KR" dirty="0" smtClean="0"/>
              <a:t>Rule-Based Reasoning </a:t>
            </a:r>
            <a:r>
              <a:rPr lang="ko-KR" altLang="en-US" dirty="0" smtClean="0"/>
              <a:t>의 융합을 통한  </a:t>
            </a:r>
            <a:r>
              <a:rPr lang="en-US" altLang="ko-KR" dirty="0" smtClean="0"/>
              <a:t>Mobile Robot </a:t>
            </a:r>
            <a:r>
              <a:rPr lang="ko-KR" altLang="en-US" dirty="0" smtClean="0"/>
              <a:t>제어 체계 구축</a:t>
            </a:r>
            <a:endParaRPr lang="en-US" altLang="ko-KR" dirty="0" smtClean="0"/>
          </a:p>
          <a:p>
            <a:r>
              <a:rPr lang="ko-KR" altLang="en-US" dirty="0" err="1" smtClean="0"/>
              <a:t>다진시스템</a:t>
            </a:r>
            <a:r>
              <a:rPr lang="ko-KR" altLang="en-US" dirty="0" smtClean="0"/>
              <a:t> 기획 이사 역임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청소로봇 프로젝트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지능형 보행로봇 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지능형 완구로봇 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예를 들면 이렇게 해볼 수 있다&#10;윤곽선 검출&#10;Edge Detection 윤곽선 템플릿들&#10;teapot&#10;apple&#10;bottle&#10;윤곽선 템플릿을 겹쳐보았을 때 얼마나 잘&#10;겹치는지를 비교하여 제일 잘 겹친 것을 선택!&#10;30년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84784"/>
            <a:ext cx="8167307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성능 올리기가 쉽지 않다&#10;반대로 돌아간 teapot은?&#10;무늬가 있는 teapot은?&#10;특이하게 생긴 teapot은?&#10;배경과 섞여 있는 특이한 teapot은?&#10;사람은?&#10;고양이는?&#10;https://www.wikiwand.com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268760"/>
            <a:ext cx="7656851" cy="432048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11560" y="573325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약간의 변화에도 인식하기 힘들어지는 것이 일반적인 비전 시스템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사람처럼 할 수 없을까?&#10;• 제각각 다른 로직을 작성하는 것이 아니라,&#10;• 배우면서 점점 잘하게 되는 만능 알고리즘?&#10;– 엔지니어가 일일이 튜닝하지 않아도&#10;– 수 많은 데이터들을 통해&#10;– 내부 동작을 스스로 구성해가며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784465" cy="439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기계 학습 : 데이터로부터 임의의 함수를 도출해보자!&#10;• 교사 학습 (supervised learning)&#10;– 입력에 대한 정답값이 있음. 대조하며 학습&#10;– backpropagation&#10;• 비교사 학습 (unsuper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346032" cy="41393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다양한 기계 학습 방법론 등장&#10;• 신경망: 인간의 뇌신경 흉내를 내보면 어떨까&#10;• 유전자 알고리즘: 정보를 유전자로 인코딩하고 교배와 선택을 반복하면 진화하지 않을까&#10;• 의사 결정 트리: 세상은 if-then의 반복이여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092299" cy="45598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신경망 모델 (1957년에 나왔음)&#10;x0&#10;x1 y0&#10;x2&#10;w0&#10;w1&#10;w2&#10;y0 = act( x0*w0 + x1*w1 + x2*w2 )&#10;활성 함수. 결과값 정규화를 위해 사용&#10;(ex : 0보다 크면 1로 간주하고 0보다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556792"/>
            <a:ext cx="8475676" cy="4775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신경망 모델&#10;x0&#10;x1 y0&#10;x2&#10;w0&#10;w1&#10;w2&#10;OR AND&#10;x1 x2 target x1 x2 target&#10;0 0 0 0 0 0&#10;0 1 1 0 1 0&#10;1 0 1 1 0 0&#10;1 1 1 1 1 1&#10;입력값을 넣었을 때 출력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84976" cy="4950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이것이 단층 퍼셉트론&#10;x0&#10;x1 y0&#10;x2&#10;w0&#10;w1&#10;w2&#10;수학적으로는 n 차원 선형 분리 함수(hyperplane)의 계수를 찾아내는 과정임&#10;https://en.wikipedia.org/wiki/Perceptr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1934"/>
            <a:ext cx="8856984" cy="49907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그러나 문제 발생&#10;어리석은 중생들아&#10;신경망으론 XOR 학습이 안됨요 : 수학적으로 증명하심&#10;문제 많으니 연구 그만하라&#10;Perceptrons (1969)&#10;심볼릭 AI의 거두였던 고 Minsky옹은&#10;사술에 현혹되는 제자들을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16816"/>
            <a:ext cx="8496944" cy="47878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다층 신경망 (MLP : Multi-Layer Perceptron) 1980~&#10;• 다층 신경망을 학습시키는 새 알고리즘( Backpropagation )&#10;으로 XOR 문제 돌파&#10;– 하지만 노이즈에 취약&#10;– 층을 여럿 쌓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603469" cy="4847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인공지능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5628" t="13131" r="8081" b="17460"/>
          <a:stretch>
            <a:fillRect/>
          </a:stretch>
        </p:blipFill>
        <p:spPr bwMode="auto">
          <a:xfrm>
            <a:off x="1403648" y="1916832"/>
            <a:ext cx="6624736" cy="266429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75656" y="1052736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/>
              <a:t>딥러닝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: </a:t>
            </a:r>
            <a:r>
              <a:rPr lang="ko-KR" altLang="en-US" sz="2800" b="1" dirty="0" smtClean="0"/>
              <a:t>이야기에 들어가면서</a:t>
            </a:r>
            <a:endParaRPr lang="ko-KR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83768" y="494116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사람과 기계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누가 더 우수할 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심층 신경망 (DNN : Deep Neural Network) 2010~&#10;• 여러 층을 효율적으로 학습 시킬 수 있는 방법들이 등장!&#10;• 빡세게 학습 돌릴 수 있는 방대한 트레이닝 데이터와&#10;• 초 빠른 성능의 컴퓨터 (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심층 신경망&#10;심층 학습 방법의 예 : Autoencoder&#10;중간층의 노드 수를 줄이면서도&#10;입력값과 출력값이 같아질 수 있도록&#10;가중치 값을 학습&#10;비교사 학습 가능&#10;이것을 반복해서 신경망 층을 쌓아갈 수 있다&#10;입력(비트맵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심층 신경망&#10;• 입력에 가까운 노드는 저수준 개념을,&#10;출력에 가까운 노드는 고수준 개념을 추상화함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772816"/>
            <a:ext cx="8603469" cy="4847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결과, 기존 방법론을 다 발라버림&#10;이미지 인식 에러율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603469" cy="4847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인간이 0.1초 (뉴런이 10번 동작하는 시간)&#10;이내에 할 수 있는 것이면&#10;(그게 무엇이든)&#10;컴퓨터도 10단계 정도의&#10;인공신경망으로 해낼 수 있다!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심층 신경망들의 조합&#10;이미지를 인식하는 DNN(Deep Neural Network) + 설명문 작성 DNN (image to text)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심층 신경망들의 조합 이미지를 인식한 뒤, 질문을 파악하여 답을 내놓음 (Question Answering)  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9512" y="1772816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34076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최초 </a:t>
            </a:r>
            <a:r>
              <a:rPr lang="en-US" altLang="ko-KR" dirty="0" smtClean="0"/>
              <a:t>1950</a:t>
            </a:r>
            <a:r>
              <a:rPr lang="ko-KR" altLang="en-US" dirty="0" smtClean="0"/>
              <a:t>년대 컴퓨팅 분야가 발달 하면서 사람의 지능을 프로그래밍으로 구현하는 일반적인 전산학 분야가 발달 하기 시작했다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13285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사람보다 빠르게 계산해내는 컴퓨팅 능력에 사람들은 감탄하기 시작했다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63691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우리가 알고 있는 대부분의 전산 능력이 사람들에게는 마치 컴퓨터가 지능이 있고 사람보다 뛰어나다고 느끼는 시대가 있었다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36866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7" y="3599193"/>
            <a:ext cx="3672407" cy="2805054"/>
          </a:xfrm>
          <a:prstGeom prst="rect">
            <a:avLst/>
          </a:prstGeom>
          <a:noFill/>
        </p:spPr>
      </p:pic>
      <p:pic>
        <p:nvPicPr>
          <p:cNvPr id="36868" name="Picture 4" descr="관련 이미지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573016"/>
            <a:ext cx="3720413" cy="27903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jidum.com/upload/ckeditor/2018/01/201801221531424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492896"/>
            <a:ext cx="8806867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튜링테스트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4868"/>
          <a:stretch>
            <a:fillRect/>
          </a:stretch>
        </p:blipFill>
        <p:spPr bwMode="auto">
          <a:xfrm>
            <a:off x="467544" y="1052736"/>
            <a:ext cx="2880320" cy="5184576"/>
          </a:xfrm>
          <a:prstGeom prst="rect">
            <a:avLst/>
          </a:prstGeom>
          <a:noFill/>
        </p:spPr>
      </p:pic>
      <p:pic>
        <p:nvPicPr>
          <p:cNvPr id="35844" name="Picture 4" descr="튜링테스트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1124744"/>
            <a:ext cx="3456384" cy="246094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23928" y="3861048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즉 </a:t>
            </a:r>
            <a:r>
              <a:rPr lang="ko-KR" altLang="en-US" dirty="0" err="1" smtClean="0"/>
              <a:t>튜링테스트에서</a:t>
            </a:r>
            <a:r>
              <a:rPr lang="ko-KR" altLang="en-US" dirty="0" smtClean="0"/>
              <a:t> 보듯 사람간의 소통방법의 일부를 사용하여 기계와 사람과 소통하면서 </a:t>
            </a:r>
            <a:r>
              <a:rPr lang="ko-KR" altLang="en-US" dirty="0" err="1" smtClean="0"/>
              <a:t>어느쪽이</a:t>
            </a:r>
            <a:r>
              <a:rPr lang="ko-KR" altLang="en-US" dirty="0" smtClean="0"/>
              <a:t> 기계인지 아니면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사람인지 구분하는 방법으로 인공지능은 증명되어야 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기사 대표 이미지:19년 전 체스왕 무너뜨린 AI 신의 한 수는 버그였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620000" cy="428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인공지능과 인간의 대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2776"/>
            <a:ext cx="8347208" cy="489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인공지능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5628" t="13131" r="8081" b="17460"/>
          <a:stretch>
            <a:fillRect/>
          </a:stretch>
        </p:blipFill>
        <p:spPr bwMode="auto">
          <a:xfrm>
            <a:off x="1403648" y="1916832"/>
            <a:ext cx="6624736" cy="266429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27584" y="4941168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여전히 여러분은 인공지능이 사람보다 우수하다고 생각하십니까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인공지능이 단지 특정 분야에서 사람보다 뛰어난 하나의 프로그램이라 생각하십니까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MS PGothic"/>
        <a:font script="Hang" typeface="HY중고딕"/>
        <a:font script="Hans" typeface="隶书"/>
        <a:font script="Hant" typeface="Microsoft JhengHei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SimSun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 rotWithShape="1">
          <a:blip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318</ep:Words>
  <ep:PresentationFormat>화면 슬라이드 쇼(4:3)</ep:PresentationFormat>
  <ep:Paragraphs>39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흐름</vt:lpstr>
      <vt:lpstr>인공지능 개론</vt:lpstr>
      <vt:lpstr>강사소개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2018-07-16T08:52:51.000</dcterms:created>
  <dc:creator>석주</dc:creator>
  <cp:lastModifiedBy>innos</cp:lastModifiedBy>
  <dcterms:modified xsi:type="dcterms:W3CDTF">2022-03-01T14:28:53.688</dcterms:modified>
  <cp:revision>3566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